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6"/>
  </p:notesMasterIdLst>
  <p:sldIdLst>
    <p:sldId id="271" r:id="rId2"/>
    <p:sldId id="307" r:id="rId3"/>
    <p:sldId id="297" r:id="rId4"/>
    <p:sldId id="308" r:id="rId5"/>
    <p:sldId id="309" r:id="rId6"/>
    <p:sldId id="310" r:id="rId7"/>
    <p:sldId id="311" r:id="rId8"/>
    <p:sldId id="312" r:id="rId9"/>
    <p:sldId id="313" r:id="rId10"/>
    <p:sldId id="314" r:id="rId11"/>
    <p:sldId id="315" r:id="rId12"/>
    <p:sldId id="316" r:id="rId13"/>
    <p:sldId id="317" r:id="rId14"/>
    <p:sldId id="318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30616"/>
    <p:restoredTop sz="94671"/>
  </p:normalViewPr>
  <p:slideViewPr>
    <p:cSldViewPr snapToGrid="0" snapToObjects="1">
      <p:cViewPr varScale="1">
        <p:scale>
          <a:sx n="117" d="100"/>
          <a:sy n="117" d="100"/>
        </p:scale>
        <p:origin x="192" y="3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Basic Solutions Concepts (</a:t>
            </a:r>
            <a:r>
              <a:rPr lang="en-US" sz="6000" dirty="0" err="1"/>
              <a:t>pt</a:t>
            </a:r>
            <a:r>
              <a:rPr lang="en-US" sz="6000" dirty="0"/>
              <a:t> 4)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5BD59C3-EC2D-BA4E-8A2D-BAD91D716C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54"/>
    </mc:Choice>
    <mc:Fallback>
      <p:transition spd="slow" advTm="11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CE5BF-7064-8A4B-A689-6CEA8A727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Iterated Removal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3C7F0-8A40-4845-86E5-EA8B81616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No equilibrium can involve a strictly dominated strategy</a:t>
            </a:r>
          </a:p>
          <a:p>
            <a:pPr lvl="1"/>
            <a:r>
              <a:rPr lang="en-US" dirty="0"/>
              <a:t>Identify a dominated strategy</a:t>
            </a:r>
          </a:p>
          <a:p>
            <a:pPr lvl="1"/>
            <a:r>
              <a:rPr lang="en-US" dirty="0"/>
              <a:t>Remove it, leading to a smaller/simpler game</a:t>
            </a:r>
          </a:p>
          <a:p>
            <a:pPr lvl="1"/>
            <a:r>
              <a:rPr lang="en-US" dirty="0"/>
              <a:t>This may allow additional strategies to be removed</a:t>
            </a:r>
          </a:p>
          <a:p>
            <a:r>
              <a:rPr lang="en-US" dirty="0"/>
              <a:t>Running this process to termination (no more dominated strategies) is iterated removal of dominated strategies</a:t>
            </a:r>
          </a:p>
          <a:p>
            <a:pPr lvl="1"/>
            <a:r>
              <a:rPr lang="en-US" dirty="0"/>
              <a:t>Might results in a unique NE solution (as in PD)</a:t>
            </a:r>
          </a:p>
          <a:p>
            <a:pPr lvl="1"/>
            <a:r>
              <a:rPr lang="en-US" dirty="0"/>
              <a:t>Can be a pre-processing step before other algorithms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6A205E3-D07D-BE4B-837D-C2EC0D8406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15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405"/>
    </mc:Choice>
    <mc:Fallback>
      <p:transition spd="slow" advTm="106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2EFDD-1621-F540-BA8D-6F2102289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3A09D7-4758-C84F-8571-D6B80FB154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3496" y="1560830"/>
            <a:ext cx="6277008" cy="435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DDCB8B-FAC0-C743-B937-30AC4C84CDFA}"/>
              </a:ext>
            </a:extLst>
          </p:cNvPr>
          <p:cNvSpPr txBox="1"/>
          <p:nvPr/>
        </p:nvSpPr>
        <p:spPr>
          <a:xfrm>
            <a:off x="3362960" y="5923534"/>
            <a:ext cx="35028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 is dominated by L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04F9C15-718A-0C48-A78D-08FD0BD8B5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968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034"/>
    </mc:Choice>
    <mc:Fallback>
      <p:transition spd="slow" advTm="58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9359C-F99C-D746-BFE1-4CB6DC4A5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5F17B2-0763-FC4F-85B2-5CA329BF61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2765" y="1778545"/>
            <a:ext cx="3467100" cy="3136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280208-5968-5E4D-9B75-2E290499B366}"/>
              </a:ext>
            </a:extLst>
          </p:cNvPr>
          <p:cNvSpPr txBox="1"/>
          <p:nvPr/>
        </p:nvSpPr>
        <p:spPr>
          <a:xfrm>
            <a:off x="2285275" y="5124055"/>
            <a:ext cx="479169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M is dominated by a mixed </a:t>
            </a:r>
          </a:p>
          <a:p>
            <a:r>
              <a:rPr lang="en-US" sz="3200" dirty="0"/>
              <a:t>strategy of 50% U, 50% D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31E95EE-DA2D-324E-8E30-307AFB97A4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49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411"/>
    </mc:Choice>
    <mc:Fallback>
      <p:transition spd="slow" advTm="120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B4F44-CFE2-EA4E-BE14-E95FD5752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6B2A08-F4FD-484B-AFAB-6ABCCE8C27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0350" y="2139950"/>
            <a:ext cx="3543300" cy="2578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2FAF2D-813D-1C45-8856-3E2DB9FDE4B4}"/>
              </a:ext>
            </a:extLst>
          </p:cNvPr>
          <p:cNvSpPr txBox="1"/>
          <p:nvPr/>
        </p:nvSpPr>
        <p:spPr>
          <a:xfrm>
            <a:off x="2524761" y="5157436"/>
            <a:ext cx="46105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Nothing else is dominated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040C058-9433-7243-90F9-28FEDFC4F4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855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53"/>
    </mc:Choice>
    <mc:Fallback>
      <p:transition spd="slow" advTm="23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68354-CE2A-7E44-AFC7-BABCD9856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Iterated Removal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025D3-9C71-3544-8DF0-FC5514FD9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This process preserves Nash equilibria.</a:t>
            </a:r>
          </a:p>
          <a:p>
            <a:pPr lvl="1"/>
            <a:r>
              <a:rPr lang="en-US" dirty="0"/>
              <a:t>strict dominance: all equilibria preserved.</a:t>
            </a:r>
          </a:p>
          <a:p>
            <a:pPr lvl="1"/>
            <a:r>
              <a:rPr lang="en-US" dirty="0"/>
              <a:t>weak or very weak dominance: at least one equilibrium preserved</a:t>
            </a:r>
          </a:p>
          <a:p>
            <a:r>
              <a:rPr lang="en-US" dirty="0"/>
              <a:t>Thus, it can be used as a preprocessing step before computing an equilibrium</a:t>
            </a:r>
          </a:p>
          <a:p>
            <a:pPr lvl="1"/>
            <a:r>
              <a:rPr lang="en-US" dirty="0"/>
              <a:t>Some games are solvable using this technique.</a:t>
            </a:r>
          </a:p>
          <a:p>
            <a:pPr lvl="1"/>
            <a:r>
              <a:rPr lang="en-US" dirty="0"/>
              <a:t>Example: Traveler's Dilemma!</a:t>
            </a:r>
          </a:p>
          <a:p>
            <a:r>
              <a:rPr lang="en-US" dirty="0"/>
              <a:t>What about the order of removal when there are multiple dominated strategies?</a:t>
            </a:r>
          </a:p>
          <a:p>
            <a:pPr lvl="1"/>
            <a:r>
              <a:rPr lang="en-US" dirty="0"/>
              <a:t>strict dominance: doesn't matter.</a:t>
            </a:r>
          </a:p>
          <a:p>
            <a:pPr lvl="1"/>
            <a:r>
              <a:rPr lang="en-US" dirty="0"/>
              <a:t>weak or very weak dominance: can affect which equilibria are preserved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C8ACC39-C130-B34F-9E3B-F55D073114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773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903"/>
    </mc:Choice>
    <mc:Fallback>
      <p:transition spd="slow" advTm="128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92817-6BB1-5141-82B8-479A564FF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Dominance In Games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9D991-8945-4E43-BEA6-AB3A6D872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in single-agent decisions, sometimes there is a clear “best” action for all situations</a:t>
            </a:r>
          </a:p>
          <a:p>
            <a:pPr lvl="1"/>
            <a:r>
              <a:rPr lang="en-US" dirty="0"/>
              <a:t>If one action </a:t>
            </a:r>
            <a:r>
              <a:rPr lang="en-US" i="1" dirty="0"/>
              <a:t>a</a:t>
            </a:r>
            <a:r>
              <a:rPr lang="en-US" i="1" baseline="-25000" dirty="0"/>
              <a:t>1</a:t>
            </a:r>
            <a:r>
              <a:rPr lang="en-US" i="1" dirty="0"/>
              <a:t> </a:t>
            </a:r>
            <a:r>
              <a:rPr lang="en-US" dirty="0"/>
              <a:t>has a higher payoff than another action </a:t>
            </a:r>
            <a:r>
              <a:rPr lang="en-US" i="1" dirty="0"/>
              <a:t>a</a:t>
            </a:r>
            <a:r>
              <a:rPr lang="en-US" i="1" baseline="-25000" dirty="0"/>
              <a:t>2</a:t>
            </a:r>
            <a:r>
              <a:rPr lang="en-US" dirty="0"/>
              <a:t> for every possible profile of opponent actions, </a:t>
            </a:r>
            <a:r>
              <a:rPr lang="en-US" i="1" dirty="0"/>
              <a:t>a</a:t>
            </a:r>
            <a:r>
              <a:rPr lang="en-US" i="1" baseline="-25000" dirty="0"/>
              <a:t>1 </a:t>
            </a:r>
            <a:r>
              <a:rPr lang="en-US" i="1" dirty="0"/>
              <a:t> </a:t>
            </a:r>
            <a:r>
              <a:rPr lang="en-US" dirty="0">
                <a:solidFill>
                  <a:srgbClr val="FF0000"/>
                </a:solidFill>
              </a:rPr>
              <a:t>dominates</a:t>
            </a:r>
            <a:r>
              <a:rPr lang="en-US" i="1" dirty="0">
                <a:solidFill>
                  <a:srgbClr val="FF0000"/>
                </a:solidFill>
              </a:rPr>
              <a:t> </a:t>
            </a:r>
            <a:r>
              <a:rPr lang="en-US" i="1" dirty="0"/>
              <a:t>a</a:t>
            </a:r>
            <a:r>
              <a:rPr lang="en-US" i="1" baseline="-25000" dirty="0"/>
              <a:t>2</a:t>
            </a:r>
          </a:p>
          <a:p>
            <a:pPr lvl="1"/>
            <a:r>
              <a:rPr lang="en-US" dirty="0"/>
              <a:t>If one strategy dominates all others, it is a </a:t>
            </a:r>
            <a:r>
              <a:rPr lang="en-US" dirty="0">
                <a:solidFill>
                  <a:srgbClr val="FF0000"/>
                </a:solidFill>
              </a:rPr>
              <a:t>dominant</a:t>
            </a:r>
            <a:r>
              <a:rPr lang="en-US" dirty="0"/>
              <a:t> strategy for that player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0806AF8-3B4E-5941-ACF6-07B3A7DDBC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285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530"/>
    </mc:Choice>
    <mc:Fallback>
      <p:transition spd="slow" advTm="128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F7021-F9A2-5A41-939A-B66CD9115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Dominance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A9B114-7212-FA4B-A6BF-8CAB3CF3FD2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Three different types of dominance: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>
                    <a:solidFill>
                      <a:srgbClr val="C00000"/>
                    </a:solidFill>
                  </a:rPr>
                  <a:t>strictly dominates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𝑖𝑓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∀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>
                    <a:solidFill>
                      <a:srgbClr val="C00000"/>
                    </a:solidFill>
                  </a:rPr>
                  <a:t>weakly dominates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𝑖𝑓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∀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∃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>
                    <a:solidFill>
                      <a:srgbClr val="C00000"/>
                    </a:solidFill>
                  </a:rPr>
                  <a:t>very weakly dominates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𝑖𝑓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 ∀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bSup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5A9B114-7212-FA4B-A6BF-8CAB3CF3FD2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t="-5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A974B68-4D2E-1040-A9EE-93FA20BAFD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687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373"/>
    </mc:Choice>
    <mc:Fallback>
      <p:transition spd="slow" advTm="98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7C468-18EA-EF46-BBC0-D921470AB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Dominance and 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C84D9-D129-A945-AE64-CE03B0938A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Dominated</a:t>
            </a:r>
            <a:r>
              <a:rPr lang="en-US" dirty="0"/>
              <a:t> strategies cannot be part of a NE</a:t>
            </a:r>
          </a:p>
          <a:p>
            <a:pPr lvl="1"/>
            <a:r>
              <a:rPr lang="en-US" dirty="0"/>
              <a:t>This can be used to prune the strategy space and make the game simpler (including in algorithms)</a:t>
            </a:r>
          </a:p>
          <a:p>
            <a:r>
              <a:rPr lang="en-US" dirty="0"/>
              <a:t>A strategy profile consisting of dominant strategies for all players </a:t>
            </a:r>
            <a:r>
              <a:rPr lang="en-US" i="1" dirty="0">
                <a:solidFill>
                  <a:srgbClr val="FF0000"/>
                </a:solidFill>
              </a:rPr>
              <a:t>must</a:t>
            </a:r>
            <a:r>
              <a:rPr lang="en-US" dirty="0"/>
              <a:t> be a NE</a:t>
            </a:r>
          </a:p>
          <a:p>
            <a:pPr lvl="1"/>
            <a:r>
              <a:rPr lang="en-US" dirty="0"/>
              <a:t>If all strategies are </a:t>
            </a:r>
            <a:r>
              <a:rPr lang="en-US" b="1" i="1" dirty="0"/>
              <a:t>strictly</a:t>
            </a:r>
            <a:r>
              <a:rPr lang="en-US" dirty="0"/>
              <a:t> dominant, the NE is unique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054C88B-0C44-B440-9BB3-F8B564A404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506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000"/>
    </mc:Choice>
    <mc:Fallback>
      <p:transition spd="slow" advTm="9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12E58-BFA4-2B4B-A2F8-CA27C2DE2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Prisoner’s Dilemma (again)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16A82-C47B-4F47-928D-20250125A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profile (D,D) is the only one that is NOT pareto-optimal (it is dominated by (C,C))</a:t>
            </a:r>
          </a:p>
          <a:p>
            <a:r>
              <a:rPr lang="en-US" dirty="0"/>
              <a:t>(D,D) is the only NE</a:t>
            </a:r>
          </a:p>
          <a:p>
            <a:r>
              <a:rPr lang="en-US" dirty="0"/>
              <a:t>D is a </a:t>
            </a:r>
            <a:r>
              <a:rPr lang="en-US" i="1" dirty="0">
                <a:solidFill>
                  <a:srgbClr val="FF0000"/>
                </a:solidFill>
              </a:rPr>
              <a:t>strictly dominant </a:t>
            </a:r>
            <a:r>
              <a:rPr lang="en-US" dirty="0"/>
              <a:t>action for both players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FA7213-0122-4C4E-A5C0-7667DDDB6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2095" y="4103382"/>
            <a:ext cx="3214370" cy="2297418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5F9B142-0855-D543-A1DA-97D9A6D3C4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543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605"/>
    </mc:Choice>
    <mc:Fallback>
      <p:transition spd="slow" advTm="1156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11FF0-CFD5-954E-B395-2BB6A3228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Traveler’s Dilemma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149A3-35B4-5441-9352-79019E538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118872" indent="0">
              <a:buNone/>
            </a:pPr>
            <a:r>
              <a:rPr lang="en-US" dirty="0"/>
              <a:t>Two travelers purchase identical African masks while on a</a:t>
            </a:r>
          </a:p>
          <a:p>
            <a:pPr marL="118872" indent="0">
              <a:buNone/>
            </a:pPr>
            <a:r>
              <a:rPr lang="en-US" dirty="0"/>
              <a:t>tropical vacation. Their luggage is lost on the return trip,</a:t>
            </a:r>
          </a:p>
          <a:p>
            <a:pPr marL="118872" indent="0">
              <a:buNone/>
            </a:pPr>
            <a:r>
              <a:rPr lang="en-US" dirty="0"/>
              <a:t>and the airline asks them to make independent claims for</a:t>
            </a:r>
          </a:p>
          <a:p>
            <a:pPr marL="118872" indent="0">
              <a:buNone/>
            </a:pPr>
            <a:r>
              <a:rPr lang="en-US" dirty="0"/>
              <a:t>compensation. In anticipation of excessive claims, the</a:t>
            </a:r>
          </a:p>
          <a:p>
            <a:pPr marL="118872" indent="0">
              <a:buNone/>
            </a:pPr>
            <a:r>
              <a:rPr lang="en-US" dirty="0"/>
              <a:t>airline representative announces: </a:t>
            </a:r>
          </a:p>
          <a:p>
            <a:pPr marL="118872" indent="0">
              <a:buNone/>
            </a:pPr>
            <a:endParaRPr lang="en-US" dirty="0"/>
          </a:p>
          <a:p>
            <a:pPr marL="118872" indent="0">
              <a:buNone/>
            </a:pPr>
            <a:r>
              <a:rPr lang="en-US" dirty="0"/>
              <a:t>“We know that the bags have identical contents, and we will entertain any claim between $180 and $300, but you will each be reimbursed at an amount that equals the minimum of the two claims submitted. If the two claims differ, we will</a:t>
            </a:r>
          </a:p>
          <a:p>
            <a:pPr marL="118872" indent="0">
              <a:buNone/>
            </a:pPr>
            <a:r>
              <a:rPr lang="en-US" dirty="0"/>
              <a:t>also pay a reward R to the person making the smaller claim and we will deduct a penalty R from the reimbursement to the person making the larger claim."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8C1602A-C621-464C-9520-86F1CD26E7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1878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688"/>
    </mc:Choice>
    <mc:Fallback>
      <p:transition spd="slow" advTm="122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787F7-5921-3443-ACE8-EE6B506A6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Traveler’s Dilemma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0AD7B-016C-8247-BFC7-02D5086B4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Action: </a:t>
            </a:r>
            <a:r>
              <a:rPr lang="en-US" sz="2800" dirty="0">
                <a:solidFill>
                  <a:srgbClr val="FF0000"/>
                </a:solidFill>
              </a:rPr>
              <a:t>choose an integer </a:t>
            </a:r>
            <a:r>
              <a:rPr lang="en-US" sz="2800" dirty="0"/>
              <a:t>between 180 and 300</a:t>
            </a:r>
          </a:p>
          <a:p>
            <a:r>
              <a:rPr lang="en-US" sz="2800" dirty="0"/>
              <a:t>If both players </a:t>
            </a:r>
            <a:r>
              <a:rPr lang="en-US" sz="2800" dirty="0">
                <a:solidFill>
                  <a:srgbClr val="FF0000"/>
                </a:solidFill>
              </a:rPr>
              <a:t>pick the same number</a:t>
            </a:r>
            <a:r>
              <a:rPr lang="en-US" sz="2800" dirty="0"/>
              <a:t>, they both get that amount as payoff</a:t>
            </a:r>
          </a:p>
          <a:p>
            <a:r>
              <a:rPr lang="en-US" sz="2800" dirty="0"/>
              <a:t>If players pick a different number:</a:t>
            </a:r>
          </a:p>
          <a:p>
            <a:pPr lvl="1"/>
            <a:r>
              <a:rPr lang="en-US" sz="2400" dirty="0"/>
              <a:t>the low player gets his number (L) plus some constant R</a:t>
            </a:r>
          </a:p>
          <a:p>
            <a:pPr lvl="1"/>
            <a:r>
              <a:rPr lang="en-US" sz="2400" dirty="0"/>
              <a:t>the high player gets L - R, R = 5.</a:t>
            </a:r>
          </a:p>
          <a:p>
            <a:r>
              <a:rPr lang="en-US" sz="2800" dirty="0"/>
              <a:t>Think about how you would play this game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A33989B-74B4-2D4E-9FC5-64C719E07B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84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405"/>
    </mc:Choice>
    <mc:Fallback>
      <p:transition spd="slow" advTm="114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787F7-5921-3443-ACE8-EE6B506A6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Traveler’s Dilemma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B0AD7B-016C-8247-BFC7-02D5086B4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Action: </a:t>
            </a:r>
            <a:r>
              <a:rPr lang="en-US" sz="2800" dirty="0">
                <a:solidFill>
                  <a:srgbClr val="FF0000"/>
                </a:solidFill>
              </a:rPr>
              <a:t>choose an integer </a:t>
            </a:r>
            <a:r>
              <a:rPr lang="en-US" sz="2800" dirty="0"/>
              <a:t>between 180 and 300</a:t>
            </a:r>
          </a:p>
          <a:p>
            <a:r>
              <a:rPr lang="en-US" sz="2800" dirty="0"/>
              <a:t>If both players </a:t>
            </a:r>
            <a:r>
              <a:rPr lang="en-US" sz="2800" dirty="0">
                <a:solidFill>
                  <a:srgbClr val="FF0000"/>
                </a:solidFill>
              </a:rPr>
              <a:t>pick the same number</a:t>
            </a:r>
            <a:r>
              <a:rPr lang="en-US" sz="2800" dirty="0"/>
              <a:t>, they both get that amount as payoff</a:t>
            </a:r>
          </a:p>
          <a:p>
            <a:r>
              <a:rPr lang="en-US" sz="2800" dirty="0"/>
              <a:t>If players pick a different number:</a:t>
            </a:r>
          </a:p>
          <a:p>
            <a:pPr lvl="1"/>
            <a:r>
              <a:rPr lang="en-US" sz="2400" dirty="0"/>
              <a:t>the low player gets his number (L) plus some constant R</a:t>
            </a:r>
          </a:p>
          <a:p>
            <a:pPr lvl="1"/>
            <a:r>
              <a:rPr lang="en-US" sz="2400" dirty="0"/>
              <a:t>the high player gets L - R, R = 5.</a:t>
            </a:r>
          </a:p>
          <a:p>
            <a:r>
              <a:rPr lang="en-US" sz="2800" dirty="0"/>
              <a:t>Think about how you would play this game</a:t>
            </a:r>
          </a:p>
          <a:p>
            <a:pPr lvl="1"/>
            <a:r>
              <a:rPr lang="en-US" sz="2400" dirty="0"/>
              <a:t>Now set R = 180 and reconsider your strategy</a:t>
            </a:r>
          </a:p>
          <a:p>
            <a:pPr lvl="1"/>
            <a:r>
              <a:rPr lang="en-US" sz="2400" dirty="0"/>
              <a:t>What has changed? </a:t>
            </a:r>
          </a:p>
          <a:p>
            <a:pPr lvl="1"/>
            <a:r>
              <a:rPr lang="en-US" sz="2400" dirty="0"/>
              <a:t>How are you analyzing the game?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CCF8BC8-3FE4-224D-A09D-E9BEA0CC8B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681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23"/>
    </mc:Choice>
    <mc:Fallback>
      <p:transition spd="slow" advTm="52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B50EE-95FA-AD41-A1BE-F37648268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A9870-F1DE-944F-82EA-6F1EDBCD8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game can be solve by iteratively eliminating dominated strategies</a:t>
            </a:r>
          </a:p>
          <a:p>
            <a:pPr lvl="1"/>
            <a:r>
              <a:rPr lang="en-US" dirty="0"/>
              <a:t>e.g., 300 is dominated by 299 </a:t>
            </a:r>
          </a:p>
          <a:p>
            <a:pPr lvl="1"/>
            <a:r>
              <a:rPr lang="en-US" dirty="0"/>
              <a:t>write out a partial payoff matrix to see why</a:t>
            </a:r>
          </a:p>
          <a:p>
            <a:r>
              <a:rPr lang="en-US" dirty="0"/>
              <a:t>For all R &gt;= 2, (180, 180) is the only NE </a:t>
            </a:r>
          </a:p>
          <a:p>
            <a:r>
              <a:rPr lang="en-US" dirty="0"/>
              <a:t>What happens experimentally?</a:t>
            </a:r>
          </a:p>
          <a:p>
            <a:pPr lvl="1"/>
            <a:r>
              <a:rPr lang="en-US" dirty="0"/>
              <a:t>With R = 5 most people choose 295-300 at least initially</a:t>
            </a:r>
          </a:p>
          <a:p>
            <a:pPr lvl="1"/>
            <a:r>
              <a:rPr lang="en-US" dirty="0"/>
              <a:t>With R = 180 most people choose 180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145EA4A-966C-7349-8DBF-9D8F965964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085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282"/>
    </mc:Choice>
    <mc:Fallback>
      <p:transition spd="slow" advTm="128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15687</TotalTime>
  <Words>762</Words>
  <Application>Microsoft Macintosh PowerPoint</Application>
  <PresentationFormat>On-screen Show (4:3)</PresentationFormat>
  <Paragraphs>79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Cambria Math</vt:lpstr>
      <vt:lpstr>Corbel</vt:lpstr>
      <vt:lpstr>Wingdings</vt:lpstr>
      <vt:lpstr>Wingdings 2</vt:lpstr>
      <vt:lpstr>Wingdings 3</vt:lpstr>
      <vt:lpstr>Module</vt:lpstr>
      <vt:lpstr>Basic Solutions Concepts (pt 4)</vt:lpstr>
      <vt:lpstr>Dominance In Games </vt:lpstr>
      <vt:lpstr>Types of Dominance </vt:lpstr>
      <vt:lpstr>Dominance and NE</vt:lpstr>
      <vt:lpstr>Prisoner’s Dilemma (again)</vt:lpstr>
      <vt:lpstr>Traveler’s Dilemma</vt:lpstr>
      <vt:lpstr>Traveler’s Dilemma</vt:lpstr>
      <vt:lpstr>Traveler’s Dilemma</vt:lpstr>
      <vt:lpstr>Analysis</vt:lpstr>
      <vt:lpstr>Iterated Removal</vt:lpstr>
      <vt:lpstr>Example</vt:lpstr>
      <vt:lpstr>Example</vt:lpstr>
      <vt:lpstr>Example</vt:lpstr>
      <vt:lpstr>Iterated Removal Properties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71</cp:revision>
  <dcterms:created xsi:type="dcterms:W3CDTF">2012-04-16T18:51:36Z</dcterms:created>
  <dcterms:modified xsi:type="dcterms:W3CDTF">2020-11-13T09:29:06Z</dcterms:modified>
</cp:coreProperties>
</file>

<file path=docProps/thumbnail.jpeg>
</file>